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9" r:id="rId3"/>
    <p:sldId id="326" r:id="rId4"/>
    <p:sldId id="313" r:id="rId5"/>
    <p:sldId id="279" r:id="rId6"/>
    <p:sldId id="281" r:id="rId7"/>
    <p:sldId id="292" r:id="rId8"/>
    <p:sldId id="296" r:id="rId9"/>
    <p:sldId id="283" r:id="rId10"/>
    <p:sldId id="335" r:id="rId11"/>
    <p:sldId id="340" r:id="rId12"/>
    <p:sldId id="336" r:id="rId13"/>
  </p:sldIdLst>
  <p:sldSz cx="9144000" cy="514826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D2551E-653A-45EB-ABF6-2AA4E60DD06D}">
          <p14:sldIdLst>
            <p14:sldId id="339"/>
            <p14:sldId id="326"/>
            <p14:sldId id="313"/>
            <p14:sldId id="279"/>
            <p14:sldId id="281"/>
            <p14:sldId id="292"/>
            <p14:sldId id="296"/>
          </p14:sldIdLst>
        </p14:section>
        <p14:section name="Untitled Section" id="{448CAA54-D657-4E2D-A79C-82453A5C7A3D}">
          <p14:sldIdLst>
            <p14:sldId id="283"/>
            <p14:sldId id="335"/>
            <p14:sldId id="340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D"/>
    <a:srgbClr val="6D6F71"/>
    <a:srgbClr val="6D6E71"/>
    <a:srgbClr val="51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3737" autoAdjust="0"/>
  </p:normalViewPr>
  <p:slideViewPr>
    <p:cSldViewPr snapToGrid="0" snapToObjects="1">
      <p:cViewPr varScale="1">
        <p:scale>
          <a:sx n="85" d="100"/>
          <a:sy n="85" d="100"/>
        </p:scale>
        <p:origin x="984" y="78"/>
      </p:cViewPr>
      <p:guideLst/>
    </p:cSldViewPr>
  </p:slideViewPr>
  <p:outlineViewPr>
    <p:cViewPr>
      <p:scale>
        <a:sx n="33" d="100"/>
        <a:sy n="33" d="100"/>
      </p:scale>
      <p:origin x="0" y="-159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278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1024D2-0A77-4D7C-BF75-C8C49AB08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259BF-9113-42E2-8EB6-F7B44DEA52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40445FA8-70EA-4F30-A938-EB773AE707D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C6BAE-321B-43B2-B68A-7CCE59FBE2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E2B23-DBD9-49FC-9163-1277721A5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5084D05F-07D0-43C3-B1D3-8A90CD01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9AC6A03-C336-7E4E-9FFF-09AB864736C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2050"/>
            <a:ext cx="55689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1F3A9FBF-36D4-7042-9910-D6377F8E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2 Studies published in the Premier GI Journal Gastroenterology N296</a:t>
            </a:r>
          </a:p>
          <a:p>
            <a:r>
              <a:rPr lang="en-US" sz="1600" dirty="0"/>
              <a:t>&amp; the study compared MI vs gold standard Bravo- showed higher specificity 95% compared to 64% for Bravo &amp; 96% PPV </a:t>
            </a:r>
            <a:r>
              <a:rPr lang="en-US" sz="1600" dirty="0" err="1"/>
              <a:t>vers</a:t>
            </a:r>
            <a:r>
              <a:rPr lang="en-US" sz="1600" dirty="0"/>
              <a:t> 40% Bravo</a:t>
            </a:r>
          </a:p>
          <a:p>
            <a:r>
              <a:rPr lang="en-US" sz="1600" dirty="0"/>
              <a:t>REPEAT: 95% Spec vs 64% Bravo</a:t>
            </a:r>
          </a:p>
          <a:p>
            <a:r>
              <a:rPr lang="en-US" sz="1600" dirty="0"/>
              <a:t>96% PPV vs 40%</a:t>
            </a:r>
          </a:p>
          <a:p>
            <a:r>
              <a:rPr lang="en-US" sz="1600" dirty="0"/>
              <a:t>95-96%  are incredible high values</a:t>
            </a:r>
          </a:p>
          <a:p>
            <a:r>
              <a:rPr lang="en-US" sz="1600" dirty="0"/>
              <a:t>Also showed that MI can differentiate between GERD –NON GERD- &amp; EOE;  It detects GERD even if you cant see it</a:t>
            </a:r>
          </a:p>
          <a:p>
            <a:r>
              <a:rPr lang="en-US" sz="1600" dirty="0"/>
              <a:t>It has a different pattern form GERD &amp; EOE and can delineate the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This pic is an example of the two types of mucosal lining-Healthy Tissue on the LT.  DIS/Spongiosis on the RT</a:t>
            </a:r>
          </a:p>
          <a:p>
            <a:r>
              <a:rPr lang="en-US" sz="1600" dirty="0"/>
              <a:t>If you have Edema- you have fluid—Spongiosis /DIS= your Mucosal Integrity is Poor= lower Imped –</a:t>
            </a:r>
          </a:p>
          <a:p>
            <a:r>
              <a:rPr lang="en-US" sz="1600" dirty="0"/>
              <a:t>LT – If you have tight spacing throughout the cells; No Fluid = High MI High Imped</a:t>
            </a:r>
          </a:p>
          <a:p>
            <a:r>
              <a:rPr lang="en-US" sz="1600" dirty="0"/>
              <a:t>We know from Histology GERD has Edema &amp; Fluid in the cells</a:t>
            </a:r>
          </a:p>
          <a:p>
            <a:r>
              <a:rPr lang="en-US" sz="1600" dirty="0"/>
              <a:t>If we run current through the Esophageal Lumen- It conducts -Fluid conducts electricity = Low Imped</a:t>
            </a:r>
          </a:p>
          <a:p>
            <a:r>
              <a:rPr lang="en-US" sz="1600" dirty="0"/>
              <a:t>IF you have low current through the tissue= healthy tissue- no edema, fluid =High Imped= MI</a:t>
            </a:r>
          </a:p>
          <a:p>
            <a:r>
              <a:rPr lang="en-US" sz="1600" dirty="0"/>
              <a:t>The studies show that MiVu instantly detects changes in </a:t>
            </a:r>
            <a:r>
              <a:rPr lang="en-US" sz="1600" dirty="0" err="1"/>
              <a:t>Esoph</a:t>
            </a:r>
            <a:r>
              <a:rPr lang="en-US" sz="1600" dirty="0"/>
              <a:t> Mucosal integrity during endoscopy and identifies patients with GERD or EOE or Non GERD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7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1323" y="4530482"/>
            <a:ext cx="5608320" cy="3660458"/>
          </a:xfrm>
        </p:spPr>
        <p:txBody>
          <a:bodyPr/>
          <a:lstStyle/>
          <a:p>
            <a:r>
              <a:rPr lang="en-US" sz="1600" dirty="0"/>
              <a:t>Here is a view of the Software</a:t>
            </a:r>
          </a:p>
          <a:p>
            <a:r>
              <a:rPr lang="en-US" sz="1600" dirty="0"/>
              <a:t>Blue \/Yellow nice soft calming colors Higher OHMS</a:t>
            </a:r>
          </a:p>
          <a:p>
            <a:r>
              <a:rPr lang="en-US" sz="1600" dirty="0"/>
              <a:t>GERD more red lower OHMS</a:t>
            </a:r>
          </a:p>
          <a:p>
            <a:r>
              <a:rPr lang="en-US" sz="1600" dirty="0"/>
              <a:t>EOE Red all up and down the esophagus.  High OHMS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Another view of the software</a:t>
            </a:r>
          </a:p>
          <a:p>
            <a:r>
              <a:rPr lang="en-US" sz="1600" dirty="0"/>
              <a:t>On left you have sensors 1-10 1 correlating with the stomach and 10 to the head</a:t>
            </a:r>
          </a:p>
          <a:p>
            <a:r>
              <a:rPr lang="en-US" sz="1600" dirty="0"/>
              <a:t>EACH sensor takes 10 readings- Those readings are averaged per each sensor.</a:t>
            </a:r>
          </a:p>
          <a:p>
            <a:r>
              <a:rPr lang="en-US" sz="1600" dirty="0"/>
              <a:t>Looks at OHMS readings 0-10000 </a:t>
            </a:r>
            <a:r>
              <a:rPr lang="en-US" sz="1600" dirty="0" err="1"/>
              <a:t>vers</a:t>
            </a:r>
            <a:r>
              <a:rPr lang="en-US" sz="1600" dirty="0"/>
              <a:t> slope which is the length of the </a:t>
            </a:r>
            <a:r>
              <a:rPr lang="en-US" sz="1600" dirty="0" err="1"/>
              <a:t>esoph</a:t>
            </a:r>
            <a:endParaRPr lang="en-US" sz="1600" dirty="0"/>
          </a:p>
          <a:p>
            <a:r>
              <a:rPr lang="en-US" sz="1600" dirty="0"/>
              <a:t>It then provides a post test Probability – IN this test you have higher OHMS reading (blue/yellow)</a:t>
            </a:r>
          </a:p>
          <a:p>
            <a:r>
              <a:rPr lang="en-US" sz="1600" dirty="0"/>
              <a:t>Red would be lower 0-2500</a:t>
            </a:r>
          </a:p>
          <a:p>
            <a:endParaRPr lang="en-US" sz="1600" dirty="0"/>
          </a:p>
          <a:p>
            <a:r>
              <a:rPr lang="en-US" sz="1600" dirty="0"/>
              <a:t>In the upper right hand corner shows 33% GERD 67% </a:t>
            </a:r>
            <a:r>
              <a:rPr lang="en-US" sz="1600" dirty="0" err="1"/>
              <a:t>NoN</a:t>
            </a:r>
            <a:r>
              <a:rPr lang="en-US" sz="1600" dirty="0"/>
              <a:t>- Picks the 2 best correlated captures (6)- most similar-reproducible provides Doc with Prob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2 Studies published in the Premier GI Journal Gastroenterology N296</a:t>
            </a:r>
          </a:p>
          <a:p>
            <a:r>
              <a:rPr lang="en-US" sz="1600" dirty="0"/>
              <a:t>&amp; the study compared MI vs gold standard Bravo- showed higher specificity 95% compared to 64% for Bravo &amp; 96% PPV </a:t>
            </a:r>
            <a:r>
              <a:rPr lang="en-US" sz="1600" dirty="0" err="1"/>
              <a:t>vers</a:t>
            </a:r>
            <a:r>
              <a:rPr lang="en-US" sz="1600" dirty="0"/>
              <a:t> 40% Bravo</a:t>
            </a:r>
          </a:p>
          <a:p>
            <a:r>
              <a:rPr lang="en-US" sz="1600" dirty="0"/>
              <a:t>REPEAT: 95% Spec vs 64% Bravo</a:t>
            </a:r>
          </a:p>
          <a:p>
            <a:r>
              <a:rPr lang="en-US" sz="1600" dirty="0"/>
              <a:t>96% PPV vs 40%</a:t>
            </a:r>
          </a:p>
          <a:p>
            <a:r>
              <a:rPr lang="en-US" sz="1600" dirty="0"/>
              <a:t>95-96%  are incredible high values</a:t>
            </a:r>
          </a:p>
          <a:p>
            <a:r>
              <a:rPr lang="en-US" sz="1600" dirty="0"/>
              <a:t>Also showed that MI can differentiate between GERD –NON GERD- &amp; EOE;  It detects GERD even if you cant see it</a:t>
            </a:r>
          </a:p>
          <a:p>
            <a:r>
              <a:rPr lang="en-US" sz="1600" dirty="0"/>
              <a:t>It has a different pattern form GERD &amp; EOE and can delineate the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2 Studies published in the Premier GI Journal Gastroenterology N296</a:t>
            </a:r>
          </a:p>
          <a:p>
            <a:r>
              <a:rPr lang="en-US" sz="1600" dirty="0"/>
              <a:t>&amp; the study compared MI vs gold standard Bravo- showed higher specificity 95% compared to 64% for Bravo &amp; 96% PPV </a:t>
            </a:r>
            <a:r>
              <a:rPr lang="en-US" sz="1600" dirty="0" err="1"/>
              <a:t>vers</a:t>
            </a:r>
            <a:r>
              <a:rPr lang="en-US" sz="1600" dirty="0"/>
              <a:t> 40% Bravo</a:t>
            </a:r>
          </a:p>
          <a:p>
            <a:r>
              <a:rPr lang="en-US" sz="1600" dirty="0"/>
              <a:t>REPEAT: 95% Spec vs 64% Bravo</a:t>
            </a:r>
          </a:p>
          <a:p>
            <a:r>
              <a:rPr lang="en-US" sz="1600" dirty="0"/>
              <a:t>96% PPV vs 40%</a:t>
            </a:r>
          </a:p>
          <a:p>
            <a:r>
              <a:rPr lang="en-US" sz="1600" dirty="0"/>
              <a:t>95-96%  are incredible high values</a:t>
            </a:r>
          </a:p>
          <a:p>
            <a:r>
              <a:rPr lang="en-US" sz="1600" dirty="0"/>
              <a:t>Also showed that MI can differentiate between GERD –NON GERD- &amp; EOE;  It detects GERD even if you cant see it</a:t>
            </a:r>
          </a:p>
          <a:p>
            <a:r>
              <a:rPr lang="en-US" sz="1600" dirty="0"/>
              <a:t>It has a different pattern form GERD &amp; EOE and can delineate the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A9FBF-36D4-7042-9910-D6377F8EE9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4879-D773-BD05-141C-63FDF8A79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E26DB-4968-8F8F-09AA-90A3D70DB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8FCD0-EDA2-E806-D8FC-D6940244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35298-4C06-D962-EA22-3CA1A787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FD77A-09F9-989F-6CEA-4A07E069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3208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155D-BB5C-423B-5FB8-7F797EF3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EB753-0CED-40D6-3D07-A06C4B5F5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1F47-C228-C195-7B9D-59627C6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F82D-6BD8-B1AE-AA5B-AF53308B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BE9B-F5FA-0F5B-980E-2068559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755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09524-812A-8CBC-C2E9-86C0A9359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37DB0-3051-93C2-A576-8D125EED6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EF3D-55A6-279C-927E-BFDCA0C4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C95F-4D4F-D16F-2D84-3C3FC2FF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CF73-A535-DF5A-9A55-4A4679FE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27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92DE9-E120-0846-A1E0-E9D87CBE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1606" y="3136392"/>
            <a:ext cx="4162394" cy="202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64970"/>
            <a:ext cx="7856982" cy="552329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5142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1607126"/>
            <a:ext cx="7856983" cy="2660073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42338B-FD81-9040-B65A-2A186C327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D1136-7729-2943-B462-94F36C7EEF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8021BF-F27C-044E-B7F1-402B6266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5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42338B-FD81-9040-B65A-2A186C327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D1136-7729-2943-B462-94F36C7E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C3EE56-487E-C047-81A6-E68C11A32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9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92DE9-E120-0846-A1E0-E9D87CBE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1606" y="3136392"/>
            <a:ext cx="4162394" cy="2024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2338B-FD81-9040-B65A-2A186C327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D1136-7729-2943-B462-94F36C7EEF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8021BF-F27C-044E-B7F1-402B6266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0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113" y="1745214"/>
            <a:ext cx="4856796" cy="522103"/>
          </a:xfrm>
        </p:spPr>
        <p:txBody>
          <a:bodyPr anchor="t">
            <a:normAutofit/>
          </a:bodyPr>
          <a:lstStyle>
            <a:lvl1pPr marL="0" indent="7938" algn="l">
              <a:tabLst/>
              <a:defRPr sz="2400">
                <a:solidFill>
                  <a:srgbClr val="005A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Headline Here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112" y="2267317"/>
            <a:ext cx="4856797" cy="62456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6D6F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5B9BB8-4757-EE42-A466-1BF12E70D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187" y="632762"/>
            <a:ext cx="3022862" cy="81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BCF02C-71F3-F744-ACD3-2B0C9D71B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2145" y="248400"/>
            <a:ext cx="1570760" cy="384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E4D4C-DCAF-2841-83FC-1A4A20B3F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2900" y="1191491"/>
            <a:ext cx="4601099" cy="3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42338B-FD81-9040-B65A-2A186C327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D1136-7729-2943-B462-94F36C7EE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C3EE56-487E-C047-81A6-E68C11A32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92DE9-E120-0846-A1E0-E9D87CBE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1606" y="3136392"/>
            <a:ext cx="4162394" cy="202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64970"/>
            <a:ext cx="7856982" cy="552329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5142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1607126"/>
            <a:ext cx="7856983" cy="2660073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Lorem </a:t>
            </a:r>
            <a:r>
              <a:rPr lang="en-US" dirty="0" err="1"/>
              <a:t>ispsum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42338B-FD81-9040-B65A-2A186C327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D1136-7729-2943-B462-94F36C7EEF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8021BF-F27C-044E-B7F1-402B6266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D3C0-7CA7-3CF4-BE8F-0DDA1100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55F2-8240-079F-C1BF-A2D596C1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E6D2-D22F-BF63-CB3B-BA99190A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9569-22E2-944D-ACBC-4CBEB84DB5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75F61-E4FF-C6D8-08F5-F784B2D7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76DC-763D-2298-24CE-F189A1A8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EA48-9D32-E444-AE2E-B5842F265F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0A91-FD08-A70D-7C79-7B6B438C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8691-63EC-FF4C-A8BC-02FE1B88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1EB3-B890-EB33-7BEF-C2F7439E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9569-22E2-944D-ACBC-4CBEB84DB5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D2846-7C7B-6CA5-D202-0DF7E828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FCE2-25FA-C5A8-7237-FC3E9E6E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EA48-9D32-E444-AE2E-B5842F265F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2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AF65-377B-8DCD-9F6D-1C67AB0C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1628-2526-B329-85DC-8E71516D0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F8AC8-0C1B-7B4B-0512-54485CD5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3BEA8-C2A1-63AD-EC79-23FCC79D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333FA-2341-5BFA-90DD-1953AA57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04B1D-4FC0-7235-0FDE-A534E69A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05685-54AB-58A0-064D-15BFF73D1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60311-5CEF-5109-6027-742D6272A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14" y="4627419"/>
            <a:ext cx="1102884" cy="2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F163-76DD-201D-93E7-A69D0FE9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E883E-C5ED-27DE-1041-364EDAAD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72DA4-A7CC-EAD6-D0B6-C38F66B1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1A7CE-910C-04FE-DE63-4204B3370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47C7E-A1A7-0487-A434-B12F55EA1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B8F23-3687-3228-461F-3C44BDCF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6AFE0-B210-F953-18F4-8C7EB9FE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405A5-7098-DCAB-1DCD-82FEFCE6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649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50EA-174E-33CD-342E-FAB28A2B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0191C-92D3-5560-04F9-EF451E5C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D344F-A2EF-1010-CED1-D4AC11ED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0B7BE-6FE3-60D7-75DA-DB59EE75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95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FC0AD-C397-F21B-23A6-E417A206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9341-B1AC-DF48-A85A-0DCFB092A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36AA9-7120-3EFF-6A1A-C8687000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E0B90-DFDE-B72F-71AD-374CB1D7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A611-D2DB-1F48-83EB-AB78BE7199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274B-E611-76BD-EB0B-2314F281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60B7-543B-C524-18D4-FD504DF3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62DE8-1854-585C-957A-683A3FFA3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80FF1-9868-8FCE-F380-ED990890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9BACA-CAFD-B87A-AF37-55B5CF5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6F2BB-A2E8-933C-3527-DEB87756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391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1B5-35A2-65A0-2EB7-89858173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F59C-6D29-5B98-4C8E-85ADE395F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69E9A-286E-055A-FE5D-481D9C183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0003-781A-447E-81D3-EBD9304F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22AF0-4DAB-526E-D419-ADC325F6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40FE-0D95-7CCF-8B45-0B214745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98E09-A399-C46E-DD9E-360FBDDB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8D987-7121-EC5A-C9DA-1354A06A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89D3-E5A0-42D3-1674-A590719B7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603AB-368B-FAFA-97A3-75AF02013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BBCE-0817-F51F-6F51-6B4B26F7B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1" r:id="rId12"/>
    <p:sldLayoutId id="2147483762" r:id="rId13"/>
    <p:sldLayoutId id="2147483678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6714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432-7BBC-7D4C-967F-E588834A8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24C237-C2F6-A14B-ADBE-6387EB637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3" r:id="rId2"/>
    <p:sldLayoutId id="2147483764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C63DA-A5A2-BC04-98EC-B7FA307952A0}"/>
              </a:ext>
            </a:extLst>
          </p:cNvPr>
          <p:cNvSpPr txBox="1"/>
          <p:nvPr/>
        </p:nvSpPr>
        <p:spPr>
          <a:xfrm>
            <a:off x="898072" y="1751050"/>
            <a:ext cx="388772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6D6F71"/>
                </a:solidFill>
                <a:latin typeface="ProximaNova-Regular"/>
              </a:rPr>
              <a:t>A New Approach to Assessing </a:t>
            </a:r>
          </a:p>
          <a:p>
            <a:pPr algn="l"/>
            <a:r>
              <a:rPr lang="en-US" sz="2400" b="0" i="0" u="none" strike="noStrike" dirty="0">
                <a:solidFill>
                  <a:srgbClr val="6D6F71"/>
                </a:solidFill>
                <a:latin typeface="ProximaNova-Regular"/>
              </a:rPr>
              <a:t>Esophageal Mucosal Integrity</a:t>
            </a:r>
          </a:p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ProximaNova-Light"/>
              </a:rPr>
              <a:t>Instantly detect GERD,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ProximaNova-Light"/>
              </a:rPr>
              <a:t>EoE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ProximaNova-Light"/>
              </a:rPr>
              <a:t>, and Non-GERD 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ProximaNova-Light"/>
              </a:rPr>
              <a:t>and monitor treatment response in GERD 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ProximaNova-Light"/>
              </a:rPr>
              <a:t>and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ProximaNova-Light"/>
              </a:rPr>
              <a:t>EoE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ProximaNova-Light"/>
              </a:rPr>
              <a:t> with MiVu™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45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CC3E148A-2549-4C01-5A64-184EA518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5" t="7569" r="3398" b="2176"/>
          <a:stretch/>
        </p:blipFill>
        <p:spPr>
          <a:xfrm>
            <a:off x="866776" y="279400"/>
            <a:ext cx="5812278" cy="49475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0EC948-7E41-846B-0893-9D067C78B8A4}"/>
              </a:ext>
            </a:extLst>
          </p:cNvPr>
          <p:cNvSpPr/>
          <p:nvPr/>
        </p:nvSpPr>
        <p:spPr>
          <a:xfrm>
            <a:off x="348656" y="4552265"/>
            <a:ext cx="624950" cy="394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1B9D05-6257-CDE9-D9EC-5D048E505C38}"/>
              </a:ext>
            </a:extLst>
          </p:cNvPr>
          <p:cNvSpPr/>
          <p:nvPr/>
        </p:nvSpPr>
        <p:spPr>
          <a:xfrm>
            <a:off x="7584915" y="434176"/>
            <a:ext cx="1388046" cy="499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4413774-5B37-B639-C8C9-EF2278D6C5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5400000">
            <a:off x="5695411" y="2422348"/>
            <a:ext cx="4397375" cy="552450"/>
          </a:xfrm>
        </p:spPr>
        <p:txBody>
          <a:bodyPr/>
          <a:lstStyle/>
          <a:p>
            <a:r>
              <a:rPr lang="en-US" dirty="0">
                <a:solidFill>
                  <a:srgbClr val="005A9D"/>
                </a:solidFill>
              </a:rPr>
              <a:t>GERD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426204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4" y="430408"/>
            <a:ext cx="7591011" cy="3556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A81E2-6F2C-018F-CCDA-FD06AF77B11C}"/>
              </a:ext>
            </a:extLst>
          </p:cNvPr>
          <p:cNvSpPr txBox="1"/>
          <p:nvPr/>
        </p:nvSpPr>
        <p:spPr>
          <a:xfrm>
            <a:off x="263618" y="979329"/>
            <a:ext cx="795282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005A9D"/>
                </a:solidFill>
                <a:latin typeface="ProximaNova-Regular"/>
              </a:rPr>
              <a:t>A New Approach to Assessing Esophageal Mucosal Integrity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5A9D"/>
                </a:solidFill>
                <a:latin typeface="ProximaNova-Light"/>
              </a:rPr>
              <a:t>Instantly detect GERD, </a:t>
            </a:r>
            <a:r>
              <a:rPr lang="en-US" sz="1400" b="0" i="0" u="none" strike="noStrike" baseline="0" dirty="0" err="1">
                <a:solidFill>
                  <a:srgbClr val="005A9D"/>
                </a:solidFill>
                <a:latin typeface="ProximaNova-Light"/>
              </a:rPr>
              <a:t>EoE</a:t>
            </a:r>
            <a:r>
              <a:rPr lang="en-US" sz="1400" b="0" i="0" u="none" strike="noStrike" baseline="0" dirty="0">
                <a:solidFill>
                  <a:srgbClr val="005A9D"/>
                </a:solidFill>
                <a:latin typeface="ProximaNova-Light"/>
              </a:rPr>
              <a:t>, and Non-GERD and monitor treatment response in GERD and </a:t>
            </a:r>
            <a:r>
              <a:rPr lang="en-US" sz="1400" b="0" i="0" u="none" strike="noStrike" baseline="0" dirty="0" err="1">
                <a:solidFill>
                  <a:srgbClr val="005A9D"/>
                </a:solidFill>
                <a:latin typeface="ProximaNova-Light"/>
              </a:rPr>
              <a:t>EoE</a:t>
            </a:r>
            <a:r>
              <a:rPr lang="en-US" sz="1400" b="0" i="0" u="none" strike="noStrike" baseline="0" dirty="0">
                <a:solidFill>
                  <a:srgbClr val="005A9D"/>
                </a:solidFill>
                <a:latin typeface="ProximaNova-Light"/>
              </a:rPr>
              <a:t> with MiVu.™</a:t>
            </a:r>
            <a:endParaRPr lang="en-US" sz="1400" dirty="0">
              <a:solidFill>
                <a:srgbClr val="005A9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4BC42-4D21-1080-FC3E-FADCB34D71CE}"/>
              </a:ext>
            </a:extLst>
          </p:cNvPr>
          <p:cNvSpPr txBox="1"/>
          <p:nvPr/>
        </p:nvSpPr>
        <p:spPr>
          <a:xfrm>
            <a:off x="592059" y="1969188"/>
            <a:ext cx="6538945" cy="259968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 evidence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Time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and Efficient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Point of Care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Convenient and Comfortable for Patient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Immediately Direct Patient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to Implement in Hospital or ASC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Streamline ARS/TIF/LINX workup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CPT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Code C9777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7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93" y="758446"/>
            <a:ext cx="1803575" cy="169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212" y="2686452"/>
            <a:ext cx="2381250" cy="172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78" y="744855"/>
            <a:ext cx="1866900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517" y="874880"/>
            <a:ext cx="1545021" cy="1874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282" y="758446"/>
            <a:ext cx="2152650" cy="1685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40" y="2710322"/>
            <a:ext cx="1926842" cy="1700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392" y="2710322"/>
            <a:ext cx="2667000" cy="166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81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71" y="361263"/>
            <a:ext cx="5897141" cy="552329"/>
          </a:xfrm>
        </p:spPr>
        <p:txBody>
          <a:bodyPr/>
          <a:lstStyle/>
          <a:p>
            <a:r>
              <a:rPr lang="en-US" dirty="0">
                <a:solidFill>
                  <a:srgbClr val="005A9D"/>
                </a:solidFill>
              </a:rPr>
              <a:t>CURRENT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649" y="2367164"/>
            <a:ext cx="4583807" cy="491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BE432-7BBC-7D4C-967F-E588834A80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" y="746248"/>
            <a:ext cx="5562935" cy="38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2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6" y="832247"/>
            <a:ext cx="6763768" cy="378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08" y="839835"/>
            <a:ext cx="5786546" cy="378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10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6761" y="411557"/>
            <a:ext cx="4960826" cy="4331482"/>
            <a:chOff x="0" y="-914400"/>
            <a:chExt cx="9144000" cy="7772400"/>
          </a:xfrm>
        </p:grpSpPr>
        <p:pic>
          <p:nvPicPr>
            <p:cNvPr id="9011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14400"/>
              <a:ext cx="9144000" cy="7772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4" name="Group 4"/>
            <p:cNvGrpSpPr>
              <a:grpSpLocks/>
            </p:cNvGrpSpPr>
            <p:nvPr/>
          </p:nvGrpSpPr>
          <p:grpSpPr bwMode="auto">
            <a:xfrm>
              <a:off x="1271644" y="-726036"/>
              <a:ext cx="7543800" cy="1853733"/>
              <a:chOff x="1175912" y="3648473"/>
              <a:chExt cx="6593938" cy="2328761"/>
            </a:xfrm>
          </p:grpSpPr>
          <p:pic>
            <p:nvPicPr>
              <p:cNvPr id="90124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08500" y="1515885"/>
                <a:ext cx="2328761" cy="65939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769312" y="5316403"/>
                <a:ext cx="3240077" cy="488604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43220">
                  <a:defRPr/>
                </a:pPr>
                <a:endParaRPr 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0115" name="TextBox 9"/>
          <p:cNvSpPr txBox="1">
            <a:spLocks noChangeArrowheads="1"/>
          </p:cNvSpPr>
          <p:nvPr/>
        </p:nvSpPr>
        <p:spPr bwMode="auto">
          <a:xfrm>
            <a:off x="5266657" y="3771818"/>
            <a:ext cx="620683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EoE</a:t>
            </a:r>
            <a:endParaRPr lang="en-US" altLang="en-US" sz="1802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116" name="TextBox 10"/>
          <p:cNvSpPr txBox="1">
            <a:spLocks noChangeArrowheads="1"/>
          </p:cNvSpPr>
          <p:nvPr/>
        </p:nvSpPr>
        <p:spPr bwMode="auto">
          <a:xfrm>
            <a:off x="5336278" y="3098600"/>
            <a:ext cx="519694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E+</a:t>
            </a:r>
          </a:p>
        </p:txBody>
      </p:sp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5003784" y="2728947"/>
            <a:ext cx="104547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E-/pH+</a:t>
            </a:r>
          </a:p>
        </p:txBody>
      </p:sp>
      <p:sp>
        <p:nvSpPr>
          <p:cNvPr id="90118" name="TextBox 12"/>
          <p:cNvSpPr txBox="1">
            <a:spLocks noChangeArrowheads="1"/>
          </p:cNvSpPr>
          <p:nvPr/>
        </p:nvSpPr>
        <p:spPr bwMode="auto">
          <a:xfrm>
            <a:off x="4698122" y="1852202"/>
            <a:ext cx="1276311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Achalasia</a:t>
            </a:r>
          </a:p>
        </p:txBody>
      </p:sp>
      <p:sp>
        <p:nvSpPr>
          <p:cNvPr id="90119" name="TextBox 13"/>
          <p:cNvSpPr txBox="1">
            <a:spLocks noChangeArrowheads="1"/>
          </p:cNvSpPr>
          <p:nvPr/>
        </p:nvSpPr>
        <p:spPr bwMode="auto">
          <a:xfrm>
            <a:off x="5029416" y="2221855"/>
            <a:ext cx="96051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E-/pH-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313536" y="1716087"/>
            <a:ext cx="1487276" cy="400420"/>
          </a:xfrm>
          <a:prstGeom prst="ellipse">
            <a:avLst/>
          </a:prstGeom>
          <a:solidFill>
            <a:srgbClr val="F4C02C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34322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0121" name="TextBox 7"/>
          <p:cNvSpPr txBox="1">
            <a:spLocks noChangeArrowheads="1"/>
          </p:cNvSpPr>
          <p:nvPr/>
        </p:nvSpPr>
        <p:spPr bwMode="auto">
          <a:xfrm>
            <a:off x="3456543" y="1731581"/>
            <a:ext cx="1351652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>
                <a:solidFill>
                  <a:prstClr val="black"/>
                </a:solidFill>
              </a:rPr>
              <a:t>Non-GERD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55492" y="3374972"/>
            <a:ext cx="858044" cy="343218"/>
          </a:xfrm>
          <a:prstGeom prst="ellipse">
            <a:avLst/>
          </a:prstGeom>
          <a:solidFill>
            <a:srgbClr val="F4C02C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34322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0123" name="TextBox 16"/>
          <p:cNvSpPr txBox="1">
            <a:spLocks noChangeArrowheads="1"/>
          </p:cNvSpPr>
          <p:nvPr/>
        </p:nvSpPr>
        <p:spPr bwMode="auto">
          <a:xfrm>
            <a:off x="2507928" y="3371398"/>
            <a:ext cx="851515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3220" eaLnBrk="1" hangingPunct="1"/>
            <a:r>
              <a:rPr lang="en-US" altLang="en-US" sz="1802">
                <a:solidFill>
                  <a:prstClr val="black"/>
                </a:solidFill>
              </a:rPr>
              <a:t>GERD</a:t>
            </a:r>
          </a:p>
        </p:txBody>
      </p:sp>
    </p:spTree>
    <p:extLst>
      <p:ext uri="{BB962C8B-B14F-4D97-AF65-F5344CB8AC3E}">
        <p14:creationId xmlns:p14="http://schemas.microsoft.com/office/powerpoint/2010/main" val="346295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7787" y="746996"/>
            <a:ext cx="5231140" cy="2784309"/>
            <a:chOff x="956398" y="1244022"/>
            <a:chExt cx="6968401" cy="3708978"/>
          </a:xfrm>
        </p:grpSpPr>
        <p:grpSp>
          <p:nvGrpSpPr>
            <p:cNvPr id="15" name="Group 14"/>
            <p:cNvGrpSpPr/>
            <p:nvPr/>
          </p:nvGrpSpPr>
          <p:grpSpPr>
            <a:xfrm>
              <a:off x="6043061" y="1244025"/>
              <a:ext cx="1881738" cy="3708975"/>
              <a:chOff x="6043061" y="1244025"/>
              <a:chExt cx="1881738" cy="37089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43061" y="1244025"/>
                <a:ext cx="1881737" cy="61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2" dirty="0">
                    <a:solidFill>
                      <a:prstClr val="black"/>
                    </a:solidFill>
                  </a:rPr>
                  <a:t>EoE</a:t>
                </a: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3061" y="2133600"/>
                <a:ext cx="1881738" cy="2819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956398" y="1244022"/>
              <a:ext cx="2072546" cy="3708978"/>
              <a:chOff x="956398" y="1244022"/>
              <a:chExt cx="2072546" cy="370897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56398" y="1244022"/>
                <a:ext cx="2072545" cy="615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2" dirty="0">
                    <a:solidFill>
                      <a:prstClr val="black"/>
                    </a:solidFill>
                  </a:rPr>
                  <a:t>Non-GERD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582" y="2133600"/>
                <a:ext cx="2032362" cy="2819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534730" y="1244023"/>
              <a:ext cx="1909596" cy="3708977"/>
              <a:chOff x="3534730" y="1244023"/>
              <a:chExt cx="1909596" cy="3708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534730" y="1244023"/>
                <a:ext cx="1909596" cy="615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2" dirty="0">
                    <a:solidFill>
                      <a:prstClr val="black"/>
                    </a:solidFill>
                  </a:rPr>
                  <a:t>GERD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4730" y="2133600"/>
                <a:ext cx="1909596" cy="2819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35026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F876-8880-B443-1A5C-B05BF641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3" y="402791"/>
            <a:ext cx="8888894" cy="45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9" y="306422"/>
            <a:ext cx="5160651" cy="552329"/>
          </a:xfrm>
        </p:spPr>
        <p:txBody>
          <a:bodyPr/>
          <a:lstStyle/>
          <a:p>
            <a:r>
              <a:rPr lang="en-US" dirty="0">
                <a:solidFill>
                  <a:srgbClr val="005A9D"/>
                </a:solidFill>
              </a:rPr>
              <a:t>CLINICAL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289" y="796131"/>
            <a:ext cx="7591011" cy="355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Gastroenterology 2015;148:334-343 -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concept study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MI pattern along the esophageal axis is signiﬁcantly different in patients with GERD (erosive or non-erosive reﬂux disease) or EoE compared to patients without GERD or patients with achalasia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MI pattern also had higher speciﬁcity (95%) and positive predictive values (96%) compared to wireless pH monitoring (64% and 40%, respectively) for identifying patients with esophagitis</a:t>
            </a:r>
          </a:p>
          <a:p>
            <a:pPr marL="0" indent="0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Gastroenterology 2019; 156:1617-1626 –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Prospective, double-blinded study 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 MI pattern along the esophageal axis, MI accurately predicted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EoE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during endoscopy with a sensitivity of 100% and specificity of 96% without the need for histology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MI pattern along the esophageal axis, MI accurately predicted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EoE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during endoscopy with a sensitivity of 100% and specificity of 96%       without the need for histology</a:t>
            </a:r>
            <a:endParaRPr kumimoji="0" lang="en-US" sz="15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40" y="673116"/>
            <a:ext cx="7849714" cy="61736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Mucosal Impedance Discriminates GERD From Non-GERD  Conditions -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Gastroenterology 2015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;148:334-343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CD10-B4E9-4CBE-AAE8-6455E492BA50}"/>
              </a:ext>
            </a:extLst>
          </p:cNvPr>
          <p:cNvSpPr txBox="1"/>
          <p:nvPr/>
        </p:nvSpPr>
        <p:spPr>
          <a:xfrm>
            <a:off x="524140" y="1433341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Primary Endpoint: Is Mucosal Integrity testing a valid substitution for PH Testing (proof of concept)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Type of study: Prospective longitudinal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Total Patients: 268 (GERD, Non-GERD, </a:t>
            </a:r>
            <a:r>
              <a:rPr lang="en-US" dirty="0" err="1"/>
              <a:t>EoE</a:t>
            </a:r>
            <a:r>
              <a:rPr lang="en-US" dirty="0"/>
              <a:t>, and achalasia)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All patients had EGD, 48-hour wireless pH test and MiVu  (2,5, and 10 cm)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MI versus Wireless pH Specificity : 95% Versus 64%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MI versus Wireless pH Positivity: 96% Versus 40%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First Generation Prototype balloon</a:t>
            </a:r>
          </a:p>
        </p:txBody>
      </p:sp>
    </p:spTree>
    <p:extLst>
      <p:ext uri="{BB962C8B-B14F-4D97-AF65-F5344CB8AC3E}">
        <p14:creationId xmlns:p14="http://schemas.microsoft.com/office/powerpoint/2010/main" val="1124995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616"/>
  <p:tag name="ISPRING_CUSTOM_TIMING_USED" val="1"/>
  <p:tag name="GENSWF_SLIDE_UID" val="{49753C91-5934-4823-AD63-5D02DED37EDA}:315"/>
  <p:tag name="ISPRING_SLIDE_ID_2" val="{FD43FE51-9BCB-4AAF-BE5E-9D0D2783A97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.011"/>
  <p:tag name="ISPRING_CUSTOM_TIMING_USED" val="1"/>
  <p:tag name="GENSWF_SLIDE_UID" val="{2A7882FD-5BE1-4CE4-BE00-05DA08861E48}:326"/>
  <p:tag name="ISPRING_SLIDE_ID_2" val="{9A079CEE-2B6A-4E99-A161-2470E5EE778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137"/>
  <p:tag name="ISPRING_CUSTOM_TIMING_USED" val="1"/>
  <p:tag name="GENSWF_SLIDE_UID" val="{F088A495-6D72-4FF6-A9A6-5F0A731FACB2}:313"/>
  <p:tag name="ISPRING_SLIDE_ID_2" val="{8F634CF0-D27C-4A2D-89CB-8D9BABDA4B7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107099</TotalTime>
  <Words>924</Words>
  <Application>Microsoft Office PowerPoint</Application>
  <PresentationFormat>Custom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ProximaNova-Light</vt:lpstr>
      <vt:lpstr>ProximaNova-Regular</vt:lpstr>
      <vt:lpstr>Verdana</vt:lpstr>
      <vt:lpstr>Office Theme</vt:lpstr>
      <vt:lpstr>Office Theme</vt:lpstr>
      <vt:lpstr>PowerPoint Presentation</vt:lpstr>
      <vt:lpstr>PowerPoint Presentation</vt:lpstr>
      <vt:lpstr>CURRENT ALGORITHM</vt:lpstr>
      <vt:lpstr>PowerPoint Presentation</vt:lpstr>
      <vt:lpstr>PowerPoint Presentation</vt:lpstr>
      <vt:lpstr>PowerPoint Presentation</vt:lpstr>
      <vt:lpstr>PowerPoint Presentation</vt:lpstr>
      <vt:lpstr>CLINICAL</vt:lpstr>
      <vt:lpstr>Mucosal Impedance Discriminates GERD From Non-GERD  Conditions - Gastroenterology 2015;148:334-343</vt:lpstr>
      <vt:lpstr>GERD Summary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Michaletz</dc:creator>
  <cp:lastModifiedBy>michael earls</cp:lastModifiedBy>
  <cp:revision>229</cp:revision>
  <cp:lastPrinted>2022-08-23T05:52:48Z</cp:lastPrinted>
  <dcterms:created xsi:type="dcterms:W3CDTF">2019-12-16T19:37:51Z</dcterms:created>
  <dcterms:modified xsi:type="dcterms:W3CDTF">2024-07-26T18:35:10Z</dcterms:modified>
</cp:coreProperties>
</file>